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6858000" cx="9144000"/>
  <p:notesSz cx="6858000" cy="9144000"/>
  <p:embeddedFontLst>
    <p:embeddedFont>
      <p:font typeface="Tahom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Tahoma-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Tahoma-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04" name="Google Shape;20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14" name="Google Shape;21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24" name="Google Shape;22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39" name="Google Shape;23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54" name="Google Shape;2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63" name="Google Shape;26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73" name="Google Shape;27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81" name="Google Shape;28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89" name="Google Shape;28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297" name="Google Shape;29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07" name="Google Shape;3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22" name="Google Shape;32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32" name="Google Shape;33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56" name="Google Shape;35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65" name="Google Shape;36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75" name="Google Shape;37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389" name="Google Shape;38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04" name="Google Shape;40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15" name="Google Shape;41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1.#</a:t>
            </a:r>
            <a:endParaRPr/>
          </a:p>
        </p:txBody>
      </p:sp>
      <p:sp>
        <p:nvSpPr>
          <p:cNvPr id="106" name="Google Shape;10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26" name="Google Shape;42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41" name="Google Shape;44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55" name="Google Shape;45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70" name="Google Shape;47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80" name="Google Shape;48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495" name="Google Shape;49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510" name="Google Shape;51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525" name="Google Shape;52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6" name="Google Shape;526;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535" name="Google Shape;53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6" name="Google Shape;53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550" name="Google Shape;55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1.#</a:t>
            </a:r>
            <a:endParaRPr/>
          </a:p>
        </p:txBody>
      </p:sp>
      <p:sp>
        <p:nvSpPr>
          <p:cNvPr id="121" name="Google Shape;12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558" name="Google Shape;55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573" name="Google Shape;57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136" name="Google Shape;13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146" name="Google Shape;14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161" name="Google Shape;16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174" name="Google Shape;17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1.#</a:t>
            </a:r>
            <a:endParaRPr/>
          </a:p>
        </p:txBody>
      </p:sp>
      <p:sp>
        <p:nvSpPr>
          <p:cNvPr id="189" name="Google Shape;18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6" name="Shape 26"/>
        <p:cNvGrpSpPr/>
        <p:nvPr/>
      </p:nvGrpSpPr>
      <p:grpSpPr>
        <a:xfrm>
          <a:off x="0" y="0"/>
          <a:ext cx="0" cy="0"/>
          <a:chOff x="0" y="0"/>
          <a:chExt cx="0" cy="0"/>
        </a:xfrm>
      </p:grpSpPr>
      <p:sp>
        <p:nvSpPr>
          <p:cNvPr id="27" name="Google Shape;27;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8" name="Google Shape;28;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9" name="Google Shape;29;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41.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30.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9.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36.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1</a:t>
            </a:r>
            <a:endParaRPr/>
          </a:p>
        </p:txBody>
      </p:sp>
      <p:sp>
        <p:nvSpPr>
          <p:cNvPr id="87" name="Google Shape;87;p16"/>
          <p:cNvSpPr txBox="1"/>
          <p:nvPr/>
        </p:nvSpPr>
        <p:spPr>
          <a:xfrm>
            <a:off x="152400" y="3048000"/>
            <a:ext cx="4156075" cy="830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800"/>
              <a:buFont typeface="Times"/>
              <a:buNone/>
            </a:pPr>
            <a:r>
              <a:rPr b="1" i="1" lang="en-US" sz="4800" u="none" cap="none" strike="noStrike">
                <a:solidFill>
                  <a:schemeClr val="dk1"/>
                </a:solidFill>
                <a:latin typeface="Times"/>
                <a:ea typeface="Times"/>
                <a:cs typeface="Times"/>
                <a:sym typeface="Times"/>
              </a:rPr>
              <a:t>Introduction</a:t>
            </a:r>
            <a:endParaRPr/>
          </a:p>
        </p:txBody>
      </p:sp>
      <p:pic>
        <p:nvPicPr>
          <p:cNvPr id="88" name="Google Shape;88;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08" name="Google Shape;208;p25"/>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1.2</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 Data flow</a:t>
            </a:r>
            <a:endParaRPr/>
          </a:p>
        </p:txBody>
      </p:sp>
      <p:pic>
        <p:nvPicPr>
          <p:cNvPr id="209" name="Google Shape;209;p25"/>
          <p:cNvPicPr preferRelativeResize="0"/>
          <p:nvPr/>
        </p:nvPicPr>
        <p:blipFill rotWithShape="1">
          <a:blip r:embed="rId3">
            <a:alphaModFix/>
          </a:blip>
          <a:srcRect b="0" l="0" r="0" t="0"/>
          <a:stretch/>
        </p:blipFill>
        <p:spPr>
          <a:xfrm>
            <a:off x="322262" y="3076575"/>
            <a:ext cx="8194675" cy="1571625"/>
          </a:xfrm>
          <a:prstGeom prst="rect">
            <a:avLst/>
          </a:prstGeom>
          <a:noFill/>
          <a:ln>
            <a:noFill/>
          </a:ln>
        </p:spPr>
      </p:pic>
      <p:pic>
        <p:nvPicPr>
          <p:cNvPr id="210" name="Google Shape;210;p25"/>
          <p:cNvPicPr preferRelativeResize="0"/>
          <p:nvPr/>
        </p:nvPicPr>
        <p:blipFill rotWithShape="1">
          <a:blip r:embed="rId4">
            <a:alphaModFix/>
          </a:blip>
          <a:srcRect b="0" l="0" r="0" t="0"/>
          <a:stretch/>
        </p:blipFill>
        <p:spPr>
          <a:xfrm>
            <a:off x="233362" y="1138237"/>
            <a:ext cx="8372475" cy="1376362"/>
          </a:xfrm>
          <a:prstGeom prst="rect">
            <a:avLst/>
          </a:prstGeom>
          <a:noFill/>
          <a:ln>
            <a:noFill/>
          </a:ln>
        </p:spPr>
      </p:pic>
      <p:pic>
        <p:nvPicPr>
          <p:cNvPr id="211" name="Google Shape;211;p25"/>
          <p:cNvPicPr preferRelativeResize="0"/>
          <p:nvPr/>
        </p:nvPicPr>
        <p:blipFill rotWithShape="1">
          <a:blip r:embed="rId5">
            <a:alphaModFix/>
          </a:blip>
          <a:srcRect b="0" l="0" r="0" t="0"/>
          <a:stretch/>
        </p:blipFill>
        <p:spPr>
          <a:xfrm>
            <a:off x="322262" y="5207000"/>
            <a:ext cx="8194675" cy="127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2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2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2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18" name="Google Shape;218;p26"/>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9" name="Google Shape;219;p26"/>
          <p:cNvSpPr txBox="1"/>
          <p:nvPr/>
        </p:nvSpPr>
        <p:spPr>
          <a:xfrm>
            <a:off x="228600" y="406400"/>
            <a:ext cx="345598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1-2   NETWORKS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220" name="Google Shape;220;p26"/>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1" name="Google Shape;221;p26"/>
          <p:cNvSpPr txBox="1"/>
          <p:nvPr/>
        </p:nvSpPr>
        <p:spPr>
          <a:xfrm>
            <a:off x="381000" y="1658937"/>
            <a:ext cx="8077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A network is the interconnection of a set of devices capable of communication. In this definition, a device can be a host such as a large computer, desktop, laptop, workstation, cellular phone, or security system. A device in this definition can also be a connecting device such as a router a switch, a</a:t>
            </a:r>
            <a:endParaRPr/>
          </a:p>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modem that changes the form of data, and so 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28" name="Google Shape;228;p2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9" name="Google Shape;229;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0" name="Google Shape;230;p2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1" name="Google Shape;231;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2" name="Google Shape;232;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3" name="Google Shape;233;p2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4" name="Google Shape;234;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35" name="Google Shape;235;p27"/>
          <p:cNvSpPr txBox="1"/>
          <p:nvPr/>
        </p:nvSpPr>
        <p:spPr>
          <a:xfrm>
            <a:off x="1143000" y="0"/>
            <a:ext cx="44418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1.2.1 Network Criteria</a:t>
            </a:r>
            <a:endParaRPr/>
          </a:p>
        </p:txBody>
      </p:sp>
      <p:sp>
        <p:nvSpPr>
          <p:cNvPr id="236" name="Google Shape;236;p27"/>
          <p:cNvSpPr txBox="1"/>
          <p:nvPr/>
        </p:nvSpPr>
        <p:spPr>
          <a:xfrm>
            <a:off x="381000" y="1293812"/>
            <a:ext cx="7924800" cy="138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network must be able to meet a certain number of criteria. The most important of these are performance, reliability, and security.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43" name="Google Shape;243;p2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4" name="Google Shape;244;p2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5" name="Google Shape;245;p2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6" name="Google Shape;246;p2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7" name="Google Shape;247;p2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8" name="Google Shape;248;p2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9" name="Google Shape;249;p2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0" name="Google Shape;250;p28"/>
          <p:cNvSpPr txBox="1"/>
          <p:nvPr/>
        </p:nvSpPr>
        <p:spPr>
          <a:xfrm>
            <a:off x="1143000" y="0"/>
            <a:ext cx="4929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1.2.2 Physical Structures</a:t>
            </a:r>
            <a:endParaRPr/>
          </a:p>
        </p:txBody>
      </p:sp>
      <p:sp>
        <p:nvSpPr>
          <p:cNvPr id="251" name="Google Shape;251;p28"/>
          <p:cNvSpPr txBox="1"/>
          <p:nvPr/>
        </p:nvSpPr>
        <p:spPr>
          <a:xfrm>
            <a:off x="381000" y="1293812"/>
            <a:ext cx="7924800" cy="9540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Before discussing networks, we need to define some network attributes.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58" name="Google Shape;258;p29"/>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1.3</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Types of connection</a:t>
            </a:r>
            <a:endParaRPr/>
          </a:p>
        </p:txBody>
      </p:sp>
      <p:pic>
        <p:nvPicPr>
          <p:cNvPr id="259" name="Google Shape;259;p29"/>
          <p:cNvPicPr preferRelativeResize="0"/>
          <p:nvPr/>
        </p:nvPicPr>
        <p:blipFill rotWithShape="1">
          <a:blip r:embed="rId3">
            <a:alphaModFix/>
          </a:blip>
          <a:srcRect b="0" l="0" r="0" t="0"/>
          <a:stretch/>
        </p:blipFill>
        <p:spPr>
          <a:xfrm>
            <a:off x="304800" y="1371600"/>
            <a:ext cx="8204200" cy="1065212"/>
          </a:xfrm>
          <a:prstGeom prst="rect">
            <a:avLst/>
          </a:prstGeom>
          <a:noFill/>
          <a:ln>
            <a:noFill/>
          </a:ln>
        </p:spPr>
      </p:pic>
      <p:pic>
        <p:nvPicPr>
          <p:cNvPr id="260" name="Google Shape;260;p29"/>
          <p:cNvPicPr preferRelativeResize="0"/>
          <p:nvPr/>
        </p:nvPicPr>
        <p:blipFill rotWithShape="1">
          <a:blip r:embed="rId4">
            <a:alphaModFix/>
          </a:blip>
          <a:srcRect b="0" l="0" r="0" t="0"/>
          <a:stretch/>
        </p:blipFill>
        <p:spPr>
          <a:xfrm>
            <a:off x="384175" y="3505200"/>
            <a:ext cx="8045450"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67" name="Google Shape;267;p30"/>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1.4</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 A fully-connected mesh topology</a:t>
            </a:r>
            <a:endParaRPr/>
          </a:p>
        </p:txBody>
      </p:sp>
      <p:pic>
        <p:nvPicPr>
          <p:cNvPr id="268" name="Google Shape;268;p30"/>
          <p:cNvPicPr preferRelativeResize="0"/>
          <p:nvPr/>
        </p:nvPicPr>
        <p:blipFill rotWithShape="1">
          <a:blip r:embed="rId3">
            <a:alphaModFix/>
          </a:blip>
          <a:srcRect b="0" l="0" r="0" t="0"/>
          <a:stretch/>
        </p:blipFill>
        <p:spPr>
          <a:xfrm>
            <a:off x="1905000" y="1600200"/>
            <a:ext cx="4902200" cy="3997325"/>
          </a:xfrm>
          <a:prstGeom prst="rect">
            <a:avLst/>
          </a:prstGeom>
          <a:noFill/>
          <a:ln>
            <a:noFill/>
          </a:ln>
        </p:spPr>
      </p:pic>
      <p:pic>
        <p:nvPicPr>
          <p:cNvPr id="269" name="Google Shape;269;p30"/>
          <p:cNvPicPr preferRelativeResize="0"/>
          <p:nvPr/>
        </p:nvPicPr>
        <p:blipFill rotWithShape="1">
          <a:blip r:embed="rId4">
            <a:alphaModFix/>
          </a:blip>
          <a:srcRect b="0" l="0" r="0" t="0"/>
          <a:stretch/>
        </p:blipFill>
        <p:spPr>
          <a:xfrm>
            <a:off x="812800" y="1828800"/>
            <a:ext cx="1092200" cy="444500"/>
          </a:xfrm>
          <a:prstGeom prst="rect">
            <a:avLst/>
          </a:prstGeom>
          <a:noFill/>
          <a:ln>
            <a:noFill/>
          </a:ln>
        </p:spPr>
      </p:pic>
      <p:pic>
        <p:nvPicPr>
          <p:cNvPr id="270" name="Google Shape;270;p30"/>
          <p:cNvPicPr preferRelativeResize="0"/>
          <p:nvPr/>
        </p:nvPicPr>
        <p:blipFill rotWithShape="1">
          <a:blip r:embed="rId5">
            <a:alphaModFix/>
          </a:blip>
          <a:srcRect b="0" l="0" r="0" t="0"/>
          <a:stretch/>
        </p:blipFill>
        <p:spPr>
          <a:xfrm>
            <a:off x="5865812" y="1812925"/>
            <a:ext cx="1601787" cy="44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2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2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2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77" name="Google Shape;277;p31"/>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1.5</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 A star topology</a:t>
            </a:r>
            <a:endParaRPr/>
          </a:p>
        </p:txBody>
      </p:sp>
      <p:pic>
        <p:nvPicPr>
          <p:cNvPr id="278" name="Google Shape;278;p31"/>
          <p:cNvPicPr preferRelativeResize="0"/>
          <p:nvPr/>
        </p:nvPicPr>
        <p:blipFill rotWithShape="1">
          <a:blip r:embed="rId3">
            <a:alphaModFix/>
          </a:blip>
          <a:srcRect b="0" l="0" r="0" t="0"/>
          <a:stretch/>
        </p:blipFill>
        <p:spPr>
          <a:xfrm>
            <a:off x="684212" y="1784350"/>
            <a:ext cx="7754937" cy="336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85" name="Google Shape;285;p32"/>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1.6</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 A bus topology</a:t>
            </a:r>
            <a:endParaRPr/>
          </a:p>
        </p:txBody>
      </p:sp>
      <p:pic>
        <p:nvPicPr>
          <p:cNvPr id="286" name="Google Shape;286;p32"/>
          <p:cNvPicPr preferRelativeResize="0"/>
          <p:nvPr/>
        </p:nvPicPr>
        <p:blipFill rotWithShape="1">
          <a:blip r:embed="rId3">
            <a:alphaModFix/>
          </a:blip>
          <a:srcRect b="0" l="0" r="0" t="0"/>
          <a:stretch/>
        </p:blipFill>
        <p:spPr>
          <a:xfrm>
            <a:off x="403225" y="2878137"/>
            <a:ext cx="8131175" cy="1312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293" name="Google Shape;293;p33"/>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1.7</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 A ring topology</a:t>
            </a:r>
            <a:endParaRPr/>
          </a:p>
        </p:txBody>
      </p:sp>
      <p:pic>
        <p:nvPicPr>
          <p:cNvPr id="294" name="Google Shape;294;p33"/>
          <p:cNvPicPr preferRelativeResize="0"/>
          <p:nvPr/>
        </p:nvPicPr>
        <p:blipFill rotWithShape="1">
          <a:blip r:embed="rId3">
            <a:alphaModFix/>
          </a:blip>
          <a:srcRect b="0" l="0" r="0" t="0"/>
          <a:stretch/>
        </p:blipFill>
        <p:spPr>
          <a:xfrm>
            <a:off x="381000" y="2098675"/>
            <a:ext cx="8305800" cy="285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01" name="Google Shape;301;p34"/>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2" name="Google Shape;302;p34"/>
          <p:cNvSpPr txBox="1"/>
          <p:nvPr/>
        </p:nvSpPr>
        <p:spPr>
          <a:xfrm>
            <a:off x="228600" y="406400"/>
            <a:ext cx="4772025"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1-3  NETWORKS TYPES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303" name="Google Shape;303;p34"/>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04" name="Google Shape;304;p34"/>
          <p:cNvSpPr txBox="1"/>
          <p:nvPr/>
        </p:nvSpPr>
        <p:spPr>
          <a:xfrm>
            <a:off x="381000" y="1658937"/>
            <a:ext cx="8077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New Roman"/>
              <a:buNone/>
            </a:pPr>
            <a:r>
              <a:rPr b="1" i="1" lang="en-US" sz="3200" u="none">
                <a:solidFill>
                  <a:schemeClr val="dk1"/>
                </a:solidFill>
                <a:latin typeface="Times New Roman"/>
                <a:ea typeface="Times New Roman"/>
                <a:cs typeface="Times New Roman"/>
                <a:sym typeface="Times New Roman"/>
              </a:rPr>
              <a:t>After defining networks in the previous section and discussing their physical structures, we need to discuss different types of networks we encounter in the world today. The criteria of distinguishing one type of network from another is difficult and sometimes confusing. We use a few criteria such as size, geographical coverage, and ownership to make this distinction.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 Outline</a:t>
            </a:r>
            <a:endParaRPr/>
          </a:p>
        </p:txBody>
      </p:sp>
      <p:sp>
        <p:nvSpPr>
          <p:cNvPr id="103" name="Google Shape;103;p17"/>
          <p:cNvSpPr txBox="1"/>
          <p:nvPr/>
        </p:nvSpPr>
        <p:spPr>
          <a:xfrm>
            <a:off x="152400" y="1447800"/>
            <a:ext cx="8458200" cy="464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F0000"/>
              </a:buClr>
              <a:buSzPts val="4000"/>
              <a:buFont typeface="Times"/>
              <a:buNone/>
            </a:pPr>
            <a:r>
              <a:rPr b="1" i="1" lang="en-US" sz="4000" u="none">
                <a:solidFill>
                  <a:srgbClr val="FF0000"/>
                </a:solidFill>
                <a:latin typeface="Times"/>
                <a:ea typeface="Times"/>
                <a:cs typeface="Times"/>
                <a:sym typeface="Times"/>
              </a:rPr>
              <a:t>  1.1   </a:t>
            </a:r>
            <a:r>
              <a:rPr b="1" i="1" lang="en-US" sz="4000" u="none">
                <a:solidFill>
                  <a:schemeClr val="dk2"/>
                </a:solidFill>
                <a:latin typeface="Times"/>
                <a:ea typeface="Times"/>
                <a:cs typeface="Times"/>
                <a:sym typeface="Times"/>
              </a:rPr>
              <a:t>Data Communications</a:t>
            </a:r>
            <a:endParaRPr/>
          </a:p>
          <a:p>
            <a:pPr indent="0" lvl="0" marL="0" marR="0" rtl="0" algn="just">
              <a:lnSpc>
                <a:spcPct val="150000"/>
              </a:lnSpc>
              <a:spcBef>
                <a:spcPts val="0"/>
              </a:spcBef>
              <a:spcAft>
                <a:spcPts val="0"/>
              </a:spcAft>
              <a:buClr>
                <a:srgbClr val="FF0000"/>
              </a:buClr>
              <a:buSzPts val="4000"/>
              <a:buFont typeface="Times"/>
              <a:buNone/>
            </a:pPr>
            <a:r>
              <a:rPr b="1" i="1" lang="en-US" sz="4000" u="none">
                <a:solidFill>
                  <a:srgbClr val="FF0000"/>
                </a:solidFill>
                <a:latin typeface="Times"/>
                <a:ea typeface="Times"/>
                <a:cs typeface="Times"/>
                <a:sym typeface="Times"/>
              </a:rPr>
              <a:t>  1.2   </a:t>
            </a:r>
            <a:r>
              <a:rPr b="1" i="1" lang="en-US" sz="4000" u="none">
                <a:solidFill>
                  <a:schemeClr val="dk2"/>
                </a:solidFill>
                <a:latin typeface="Times"/>
                <a:ea typeface="Times"/>
                <a:cs typeface="Times"/>
                <a:sym typeface="Times"/>
              </a:rPr>
              <a:t>Networks</a:t>
            </a:r>
            <a:endParaRPr/>
          </a:p>
          <a:p>
            <a:pPr indent="0" lvl="0" marL="0" marR="0" rtl="0" algn="just">
              <a:lnSpc>
                <a:spcPct val="150000"/>
              </a:lnSpc>
              <a:spcBef>
                <a:spcPts val="0"/>
              </a:spcBef>
              <a:spcAft>
                <a:spcPts val="0"/>
              </a:spcAft>
              <a:buClr>
                <a:srgbClr val="FF0000"/>
              </a:buClr>
              <a:buSzPts val="4000"/>
              <a:buFont typeface="Times"/>
              <a:buNone/>
            </a:pPr>
            <a:r>
              <a:rPr b="1" i="1" lang="en-US" sz="4000" u="none">
                <a:solidFill>
                  <a:srgbClr val="FF0000"/>
                </a:solidFill>
                <a:latin typeface="Times"/>
                <a:ea typeface="Times"/>
                <a:cs typeface="Times"/>
                <a:sym typeface="Times"/>
              </a:rPr>
              <a:t>  1.3   </a:t>
            </a:r>
            <a:r>
              <a:rPr b="1" i="1" lang="en-US" sz="4000" u="none">
                <a:solidFill>
                  <a:schemeClr val="dk2"/>
                </a:solidFill>
                <a:latin typeface="Times"/>
                <a:ea typeface="Times"/>
                <a:cs typeface="Times"/>
                <a:sym typeface="Times"/>
              </a:rPr>
              <a:t>Network Types</a:t>
            </a:r>
            <a:endParaRPr/>
          </a:p>
          <a:p>
            <a:pPr indent="0" lvl="0" marL="0" marR="0" rtl="0" algn="just">
              <a:lnSpc>
                <a:spcPct val="150000"/>
              </a:lnSpc>
              <a:spcBef>
                <a:spcPts val="0"/>
              </a:spcBef>
              <a:spcAft>
                <a:spcPts val="0"/>
              </a:spcAft>
              <a:buClr>
                <a:srgbClr val="FF0000"/>
              </a:buClr>
              <a:buSzPts val="4000"/>
              <a:buFont typeface="Times"/>
              <a:buNone/>
            </a:pPr>
            <a:r>
              <a:rPr b="1" i="1" lang="en-US" sz="4000" u="none">
                <a:solidFill>
                  <a:srgbClr val="FF0000"/>
                </a:solidFill>
                <a:latin typeface="Times"/>
                <a:ea typeface="Times"/>
                <a:cs typeface="Times"/>
                <a:sym typeface="Times"/>
              </a:rPr>
              <a:t>  1.4   </a:t>
            </a:r>
            <a:r>
              <a:rPr b="1" i="1" lang="en-US" sz="4000" u="none">
                <a:solidFill>
                  <a:schemeClr val="dk2"/>
                </a:solidFill>
                <a:latin typeface="Times"/>
                <a:ea typeface="Times"/>
                <a:cs typeface="Times"/>
                <a:sym typeface="Times"/>
              </a:rPr>
              <a:t>Internet History</a:t>
            </a:r>
            <a:endParaRPr/>
          </a:p>
          <a:p>
            <a:pPr indent="0" lvl="0" marL="0" marR="0" rtl="0" algn="just">
              <a:lnSpc>
                <a:spcPct val="150000"/>
              </a:lnSpc>
              <a:spcBef>
                <a:spcPts val="0"/>
              </a:spcBef>
              <a:spcAft>
                <a:spcPts val="0"/>
              </a:spcAft>
              <a:buClr>
                <a:srgbClr val="FF0000"/>
              </a:buClr>
              <a:buSzPts val="4000"/>
              <a:buFont typeface="Times"/>
              <a:buNone/>
            </a:pPr>
            <a:r>
              <a:rPr b="1" i="1" lang="en-US" sz="4000" u="none">
                <a:solidFill>
                  <a:srgbClr val="FF0000"/>
                </a:solidFill>
                <a:latin typeface="Times"/>
                <a:ea typeface="Times"/>
                <a:cs typeface="Times"/>
                <a:sym typeface="Times"/>
              </a:rPr>
              <a:t>  1.5   </a:t>
            </a:r>
            <a:r>
              <a:rPr b="1" i="1" lang="en-US" sz="4000" u="none">
                <a:solidFill>
                  <a:schemeClr val="dk2"/>
                </a:solidFill>
                <a:latin typeface="Times"/>
                <a:ea typeface="Times"/>
                <a:cs typeface="Times"/>
                <a:sym typeface="Times"/>
              </a:rPr>
              <a:t>Standards and Administration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5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5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5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500"/>
                                        <p:tgtEl>
                                          <p:spTgt spid="1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Effect filter="fade" transition="in">
                                      <p:cBhvr>
                                        <p:cTn dur="500"/>
                                        <p:tgtEl>
                                          <p:spTgt spid="1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11" name="Google Shape;311;p3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2" name="Google Shape;312;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3" name="Google Shape;313;p3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4" name="Google Shape;314;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5" name="Google Shape;315;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6" name="Google Shape;316;p3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7" name="Google Shape;317;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8" name="Google Shape;318;p35"/>
          <p:cNvSpPr txBox="1"/>
          <p:nvPr/>
        </p:nvSpPr>
        <p:spPr>
          <a:xfrm>
            <a:off x="1143000" y="0"/>
            <a:ext cx="50530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1.3.1 Local Area Network</a:t>
            </a:r>
            <a:endParaRPr/>
          </a:p>
        </p:txBody>
      </p:sp>
      <p:sp>
        <p:nvSpPr>
          <p:cNvPr id="319" name="Google Shape;319;p35"/>
          <p:cNvSpPr txBox="1"/>
          <p:nvPr/>
        </p:nvSpPr>
        <p:spPr>
          <a:xfrm>
            <a:off x="381000" y="1293812"/>
            <a:ext cx="7924800" cy="4832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local area network (LAN) is usually privately owned and connects some hosts in a single office, building, or campus. Depending on the needs of an organization, a LAN can be as simple as two PCs and a printer in someone’s home office, or it can extend throughout a company and include audio and video devices. Each host in a LAN has an identifier, an address, that uniquely defines the host in the LAN. A packet sent by a host to another host carries both the source host’s and the destination host’s addresses.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26" name="Google Shape;326;p36"/>
          <p:cNvSpPr txBox="1"/>
          <p:nvPr/>
        </p:nvSpPr>
        <p:spPr>
          <a:xfrm>
            <a:off x="152400" y="76200"/>
            <a:ext cx="8991600" cy="400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1.8:  </a:t>
            </a:r>
            <a:r>
              <a:rPr b="1" i="1" lang="en-US" sz="2000" u="none">
                <a:solidFill>
                  <a:schemeClr val="lt2"/>
                </a:solidFill>
                <a:latin typeface="Times"/>
                <a:ea typeface="Times"/>
                <a:cs typeface="Times"/>
                <a:sym typeface="Times"/>
              </a:rPr>
              <a:t>An Isolated LAN in the past and today </a:t>
            </a:r>
            <a:endParaRPr/>
          </a:p>
        </p:txBody>
      </p:sp>
      <p:pic>
        <p:nvPicPr>
          <p:cNvPr id="327" name="Google Shape;327;p36"/>
          <p:cNvPicPr preferRelativeResize="0"/>
          <p:nvPr/>
        </p:nvPicPr>
        <p:blipFill rotWithShape="1">
          <a:blip r:embed="rId3">
            <a:alphaModFix/>
          </a:blip>
          <a:srcRect b="0" l="0" r="0" t="0"/>
          <a:stretch/>
        </p:blipFill>
        <p:spPr>
          <a:xfrm>
            <a:off x="1066800" y="762000"/>
            <a:ext cx="6505575" cy="1854200"/>
          </a:xfrm>
          <a:prstGeom prst="rect">
            <a:avLst/>
          </a:prstGeom>
          <a:noFill/>
          <a:ln>
            <a:noFill/>
          </a:ln>
        </p:spPr>
      </p:pic>
      <p:pic>
        <p:nvPicPr>
          <p:cNvPr id="328" name="Google Shape;328;p36"/>
          <p:cNvPicPr preferRelativeResize="0"/>
          <p:nvPr/>
        </p:nvPicPr>
        <p:blipFill rotWithShape="1">
          <a:blip r:embed="rId4">
            <a:alphaModFix/>
          </a:blip>
          <a:srcRect b="0" l="0" r="0" t="0"/>
          <a:stretch/>
        </p:blipFill>
        <p:spPr>
          <a:xfrm>
            <a:off x="381000" y="3048000"/>
            <a:ext cx="5067300" cy="3130550"/>
          </a:xfrm>
          <a:prstGeom prst="rect">
            <a:avLst/>
          </a:prstGeom>
          <a:noFill/>
          <a:ln>
            <a:noFill/>
          </a:ln>
        </p:spPr>
      </p:pic>
      <p:pic>
        <p:nvPicPr>
          <p:cNvPr id="329" name="Google Shape;329;p36"/>
          <p:cNvPicPr preferRelativeResize="0"/>
          <p:nvPr/>
        </p:nvPicPr>
        <p:blipFill rotWithShape="1">
          <a:blip r:embed="rId5">
            <a:alphaModFix/>
          </a:blip>
          <a:srcRect b="0" l="0" r="0" t="0"/>
          <a:stretch/>
        </p:blipFill>
        <p:spPr>
          <a:xfrm>
            <a:off x="6388100" y="3402012"/>
            <a:ext cx="1765300" cy="2008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822"/>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36" name="Google Shape;336;p3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7" name="Google Shape;337;p3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8" name="Google Shape;338;p3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39" name="Google Shape;339;p3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0" name="Google Shape;340;p3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1" name="Google Shape;341;p3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2" name="Google Shape;342;p3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3" name="Google Shape;343;p37"/>
          <p:cNvSpPr txBox="1"/>
          <p:nvPr/>
        </p:nvSpPr>
        <p:spPr>
          <a:xfrm>
            <a:off x="1143000" y="0"/>
            <a:ext cx="49260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1.3.2 Wide Area Network</a:t>
            </a:r>
            <a:endParaRPr/>
          </a:p>
        </p:txBody>
      </p:sp>
      <p:sp>
        <p:nvSpPr>
          <p:cNvPr id="344" name="Google Shape;344;p37"/>
          <p:cNvSpPr txBox="1"/>
          <p:nvPr/>
        </p:nvSpPr>
        <p:spPr>
          <a:xfrm>
            <a:off x="381000" y="1293812"/>
            <a:ext cx="7924800" cy="5262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wide area network (WAN) is also an connection of devices capable of communication. However, there are some differences between a LAN and a WAN. A LAN is normally limited in size; a WAN has a wider geographical span, spanning a town, a state, a country, or even the world. A LAN interconnects hosts; a WAN interconnects connecting devices such as switches, routers, or modems. A LAN is normally privately owned by the organization that uses it; a WAN is normally created and run by communication companies and leased by an organization that uses it.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51" name="Google Shape;351;p38"/>
          <p:cNvSpPr txBox="1"/>
          <p:nvPr/>
        </p:nvSpPr>
        <p:spPr>
          <a:xfrm>
            <a:off x="152400" y="76200"/>
            <a:ext cx="6705600" cy="400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1.9:  </a:t>
            </a:r>
            <a:r>
              <a:rPr b="1" i="1" lang="en-US" sz="2000" u="none">
                <a:solidFill>
                  <a:schemeClr val="lt2"/>
                </a:solidFill>
                <a:latin typeface="Times"/>
                <a:ea typeface="Times"/>
                <a:cs typeface="Times"/>
                <a:sym typeface="Times"/>
              </a:rPr>
              <a:t>A Point-to-Point WAN  </a:t>
            </a:r>
            <a:endParaRPr/>
          </a:p>
        </p:txBody>
      </p:sp>
      <p:pic>
        <p:nvPicPr>
          <p:cNvPr id="352" name="Google Shape;352;p38"/>
          <p:cNvPicPr preferRelativeResize="0"/>
          <p:nvPr/>
        </p:nvPicPr>
        <p:blipFill rotWithShape="1">
          <a:blip r:embed="rId3">
            <a:alphaModFix/>
          </a:blip>
          <a:srcRect b="0" l="0" r="0" t="0"/>
          <a:stretch/>
        </p:blipFill>
        <p:spPr>
          <a:xfrm>
            <a:off x="609600" y="2743200"/>
            <a:ext cx="7654925" cy="681037"/>
          </a:xfrm>
          <a:prstGeom prst="rect">
            <a:avLst/>
          </a:prstGeom>
          <a:noFill/>
          <a:ln>
            <a:noFill/>
          </a:ln>
        </p:spPr>
      </p:pic>
      <p:pic>
        <p:nvPicPr>
          <p:cNvPr id="353" name="Google Shape;353;p38"/>
          <p:cNvPicPr preferRelativeResize="0"/>
          <p:nvPr/>
        </p:nvPicPr>
        <p:blipFill rotWithShape="1">
          <a:blip r:embed="rId4">
            <a:alphaModFix/>
          </a:blip>
          <a:srcRect b="0" l="0" r="0" t="0"/>
          <a:stretch/>
        </p:blipFill>
        <p:spPr>
          <a:xfrm>
            <a:off x="2881312" y="4191000"/>
            <a:ext cx="3111500" cy="66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822"/>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60" name="Google Shape;360;p39"/>
          <p:cNvSpPr txBox="1"/>
          <p:nvPr/>
        </p:nvSpPr>
        <p:spPr>
          <a:xfrm>
            <a:off x="152400" y="76200"/>
            <a:ext cx="6400800" cy="5238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1.10: </a:t>
            </a:r>
            <a:r>
              <a:rPr b="1" i="1" lang="en-US" sz="2800" u="none">
                <a:solidFill>
                  <a:schemeClr val="lt2"/>
                </a:solidFill>
                <a:latin typeface="Times"/>
                <a:ea typeface="Times"/>
                <a:cs typeface="Times"/>
                <a:sym typeface="Times"/>
              </a:rPr>
              <a:t>A Switched WAN </a:t>
            </a:r>
            <a:endParaRPr/>
          </a:p>
        </p:txBody>
      </p:sp>
      <p:pic>
        <p:nvPicPr>
          <p:cNvPr id="361" name="Google Shape;361;p39"/>
          <p:cNvPicPr preferRelativeResize="0"/>
          <p:nvPr/>
        </p:nvPicPr>
        <p:blipFill rotWithShape="1">
          <a:blip r:embed="rId3">
            <a:alphaModFix/>
          </a:blip>
          <a:srcRect b="0" l="0" r="0" t="0"/>
          <a:stretch/>
        </p:blipFill>
        <p:spPr>
          <a:xfrm>
            <a:off x="763587" y="990600"/>
            <a:ext cx="7237412" cy="3627437"/>
          </a:xfrm>
          <a:prstGeom prst="rect">
            <a:avLst/>
          </a:prstGeom>
          <a:noFill/>
          <a:ln>
            <a:noFill/>
          </a:ln>
        </p:spPr>
      </p:pic>
      <p:pic>
        <p:nvPicPr>
          <p:cNvPr id="362" name="Google Shape;362;p39"/>
          <p:cNvPicPr preferRelativeResize="0"/>
          <p:nvPr/>
        </p:nvPicPr>
        <p:blipFill rotWithShape="1">
          <a:blip r:embed="rId4">
            <a:alphaModFix/>
          </a:blip>
          <a:srcRect b="0" l="0" r="0" t="0"/>
          <a:stretch/>
        </p:blipFill>
        <p:spPr>
          <a:xfrm>
            <a:off x="2905125" y="4978400"/>
            <a:ext cx="2954337" cy="119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822"/>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69" name="Google Shape;369;p40"/>
          <p:cNvSpPr txBox="1"/>
          <p:nvPr/>
        </p:nvSpPr>
        <p:spPr>
          <a:xfrm>
            <a:off x="152400" y="76200"/>
            <a:ext cx="8153400" cy="400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1.11:  </a:t>
            </a:r>
            <a:r>
              <a:rPr b="1" i="1" lang="en-US" sz="2000" u="none">
                <a:solidFill>
                  <a:schemeClr val="dk1"/>
                </a:solidFill>
                <a:latin typeface="Times"/>
                <a:ea typeface="Times"/>
                <a:cs typeface="Times"/>
                <a:sym typeface="Times"/>
              </a:rPr>
              <a:t>An internetwork made of two LANs and one WAN</a:t>
            </a:r>
            <a:endParaRPr/>
          </a:p>
        </p:txBody>
      </p:sp>
      <p:pic>
        <p:nvPicPr>
          <p:cNvPr id="370" name="Google Shape;370;p40"/>
          <p:cNvPicPr preferRelativeResize="0"/>
          <p:nvPr/>
        </p:nvPicPr>
        <p:blipFill rotWithShape="1">
          <a:blip r:embed="rId3">
            <a:alphaModFix/>
          </a:blip>
          <a:srcRect b="0" l="0" r="0" t="0"/>
          <a:stretch/>
        </p:blipFill>
        <p:spPr>
          <a:xfrm>
            <a:off x="368300" y="2389187"/>
            <a:ext cx="2908300" cy="1530350"/>
          </a:xfrm>
          <a:prstGeom prst="rect">
            <a:avLst/>
          </a:prstGeom>
          <a:noFill/>
          <a:ln>
            <a:noFill/>
          </a:ln>
        </p:spPr>
      </p:pic>
      <p:pic>
        <p:nvPicPr>
          <p:cNvPr id="371" name="Google Shape;371;p40"/>
          <p:cNvPicPr preferRelativeResize="0"/>
          <p:nvPr/>
        </p:nvPicPr>
        <p:blipFill rotWithShape="1">
          <a:blip r:embed="rId4">
            <a:alphaModFix/>
          </a:blip>
          <a:srcRect b="0" l="0" r="0" t="0"/>
          <a:stretch/>
        </p:blipFill>
        <p:spPr>
          <a:xfrm>
            <a:off x="5638800" y="2389187"/>
            <a:ext cx="2935287" cy="1530350"/>
          </a:xfrm>
          <a:prstGeom prst="rect">
            <a:avLst/>
          </a:prstGeom>
          <a:noFill/>
          <a:ln>
            <a:noFill/>
          </a:ln>
        </p:spPr>
      </p:pic>
      <p:pic>
        <p:nvPicPr>
          <p:cNvPr id="372" name="Google Shape;372;p40"/>
          <p:cNvPicPr preferRelativeResize="0"/>
          <p:nvPr/>
        </p:nvPicPr>
        <p:blipFill rotWithShape="1">
          <a:blip r:embed="rId5">
            <a:alphaModFix/>
          </a:blip>
          <a:srcRect b="0" l="0" r="0" t="0"/>
          <a:stretch/>
        </p:blipFill>
        <p:spPr>
          <a:xfrm>
            <a:off x="3273425" y="2667000"/>
            <a:ext cx="2419350" cy="80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79" name="Google Shape;379;p41"/>
          <p:cNvSpPr txBox="1"/>
          <p:nvPr/>
        </p:nvSpPr>
        <p:spPr>
          <a:xfrm>
            <a:off x="152400" y="76200"/>
            <a:ext cx="8153400" cy="400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1.12:  </a:t>
            </a:r>
            <a:r>
              <a:rPr b="1" i="1" lang="en-US" sz="2000" u="none">
                <a:solidFill>
                  <a:schemeClr val="dk1"/>
                </a:solidFill>
                <a:latin typeface="Times"/>
                <a:ea typeface="Times"/>
                <a:cs typeface="Times"/>
                <a:sym typeface="Times"/>
              </a:rPr>
              <a:t>A heterogeneous network made of  WANs and LANs</a:t>
            </a:r>
            <a:endParaRPr/>
          </a:p>
        </p:txBody>
      </p:sp>
      <p:pic>
        <p:nvPicPr>
          <p:cNvPr id="380" name="Google Shape;380;p41"/>
          <p:cNvPicPr preferRelativeResize="0"/>
          <p:nvPr/>
        </p:nvPicPr>
        <p:blipFill rotWithShape="1">
          <a:blip r:embed="rId3">
            <a:alphaModFix/>
          </a:blip>
          <a:srcRect b="0" l="0" r="0" t="0"/>
          <a:stretch/>
        </p:blipFill>
        <p:spPr>
          <a:xfrm>
            <a:off x="1143000" y="4624387"/>
            <a:ext cx="3581400" cy="1920875"/>
          </a:xfrm>
          <a:prstGeom prst="rect">
            <a:avLst/>
          </a:prstGeom>
          <a:noFill/>
          <a:ln>
            <a:noFill/>
          </a:ln>
        </p:spPr>
      </p:pic>
      <p:pic>
        <p:nvPicPr>
          <p:cNvPr id="381" name="Google Shape;381;p41"/>
          <p:cNvPicPr preferRelativeResize="0"/>
          <p:nvPr/>
        </p:nvPicPr>
        <p:blipFill rotWithShape="1">
          <a:blip r:embed="rId4">
            <a:alphaModFix/>
          </a:blip>
          <a:srcRect b="0" l="0" r="0" t="0"/>
          <a:stretch/>
        </p:blipFill>
        <p:spPr>
          <a:xfrm>
            <a:off x="141287" y="3224212"/>
            <a:ext cx="2578100" cy="1423987"/>
          </a:xfrm>
          <a:prstGeom prst="rect">
            <a:avLst/>
          </a:prstGeom>
          <a:noFill/>
          <a:ln>
            <a:noFill/>
          </a:ln>
        </p:spPr>
      </p:pic>
      <p:pic>
        <p:nvPicPr>
          <p:cNvPr id="382" name="Google Shape;382;p41"/>
          <p:cNvPicPr preferRelativeResize="0"/>
          <p:nvPr/>
        </p:nvPicPr>
        <p:blipFill rotWithShape="1">
          <a:blip r:embed="rId5">
            <a:alphaModFix/>
          </a:blip>
          <a:srcRect b="0" l="0" r="0" t="0"/>
          <a:stretch/>
        </p:blipFill>
        <p:spPr>
          <a:xfrm>
            <a:off x="6477000" y="2219325"/>
            <a:ext cx="1905000" cy="1408112"/>
          </a:xfrm>
          <a:prstGeom prst="rect">
            <a:avLst/>
          </a:prstGeom>
          <a:noFill/>
          <a:ln>
            <a:noFill/>
          </a:ln>
        </p:spPr>
      </p:pic>
      <p:pic>
        <p:nvPicPr>
          <p:cNvPr id="383" name="Google Shape;383;p41"/>
          <p:cNvPicPr preferRelativeResize="0"/>
          <p:nvPr/>
        </p:nvPicPr>
        <p:blipFill rotWithShape="1">
          <a:blip r:embed="rId6">
            <a:alphaModFix/>
          </a:blip>
          <a:srcRect b="0" l="0" r="0" t="0"/>
          <a:stretch/>
        </p:blipFill>
        <p:spPr>
          <a:xfrm>
            <a:off x="5949950" y="3627437"/>
            <a:ext cx="2343150" cy="1719262"/>
          </a:xfrm>
          <a:prstGeom prst="rect">
            <a:avLst/>
          </a:prstGeom>
          <a:noFill/>
          <a:ln>
            <a:noFill/>
          </a:ln>
        </p:spPr>
      </p:pic>
      <p:pic>
        <p:nvPicPr>
          <p:cNvPr id="384" name="Google Shape;384;p41"/>
          <p:cNvPicPr preferRelativeResize="0"/>
          <p:nvPr/>
        </p:nvPicPr>
        <p:blipFill rotWithShape="1">
          <a:blip r:embed="rId7">
            <a:alphaModFix/>
          </a:blip>
          <a:srcRect b="0" l="0" r="0" t="0"/>
          <a:stretch/>
        </p:blipFill>
        <p:spPr>
          <a:xfrm>
            <a:off x="6353175" y="914400"/>
            <a:ext cx="1114425" cy="903287"/>
          </a:xfrm>
          <a:prstGeom prst="rect">
            <a:avLst/>
          </a:prstGeom>
          <a:noFill/>
          <a:ln>
            <a:noFill/>
          </a:ln>
        </p:spPr>
      </p:pic>
      <p:pic>
        <p:nvPicPr>
          <p:cNvPr id="385" name="Google Shape;385;p41"/>
          <p:cNvPicPr preferRelativeResize="0"/>
          <p:nvPr/>
        </p:nvPicPr>
        <p:blipFill rotWithShape="1">
          <a:blip r:embed="rId8">
            <a:alphaModFix/>
          </a:blip>
          <a:srcRect b="0" l="0" r="0" t="0"/>
          <a:stretch/>
        </p:blipFill>
        <p:spPr>
          <a:xfrm>
            <a:off x="665162" y="1292225"/>
            <a:ext cx="5768975" cy="1884362"/>
          </a:xfrm>
          <a:prstGeom prst="rect">
            <a:avLst/>
          </a:prstGeom>
          <a:noFill/>
          <a:ln>
            <a:noFill/>
          </a:ln>
        </p:spPr>
      </p:pic>
      <p:pic>
        <p:nvPicPr>
          <p:cNvPr id="386" name="Google Shape;386;p41"/>
          <p:cNvPicPr preferRelativeResize="0"/>
          <p:nvPr/>
        </p:nvPicPr>
        <p:blipFill rotWithShape="1">
          <a:blip r:embed="rId9">
            <a:alphaModFix/>
          </a:blip>
          <a:srcRect b="0" l="0" r="0" t="0"/>
          <a:stretch/>
        </p:blipFill>
        <p:spPr>
          <a:xfrm>
            <a:off x="2801937" y="636587"/>
            <a:ext cx="3649662" cy="66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393" name="Google Shape;393;p42"/>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4" name="Google Shape;394;p4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5" name="Google Shape;395;p42"/>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6" name="Google Shape;396;p4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7" name="Google Shape;397;p4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8" name="Google Shape;398;p42"/>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99" name="Google Shape;399;p4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00" name="Google Shape;400;p42"/>
          <p:cNvSpPr txBox="1"/>
          <p:nvPr/>
        </p:nvSpPr>
        <p:spPr>
          <a:xfrm>
            <a:off x="1143000" y="0"/>
            <a:ext cx="31210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1.3.3 Switching</a:t>
            </a:r>
            <a:endParaRPr/>
          </a:p>
        </p:txBody>
      </p:sp>
      <p:sp>
        <p:nvSpPr>
          <p:cNvPr id="401" name="Google Shape;401;p42"/>
          <p:cNvSpPr txBox="1"/>
          <p:nvPr/>
        </p:nvSpPr>
        <p:spPr>
          <a:xfrm>
            <a:off x="381000" y="1293812"/>
            <a:ext cx="7924800" cy="2678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An internet is a switched network in which a switch connects at least two links together. A switch needs to forward data from a network to another network when required. The two most common types of switched networks are circuit-switched and packet-switched networks. We discuss both next.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 name="Shape 406"/>
        <p:cNvGrpSpPr/>
        <p:nvPr/>
      </p:nvGrpSpPr>
      <p:grpSpPr>
        <a:xfrm>
          <a:off x="0" y="0"/>
          <a:ext cx="0" cy="0"/>
          <a:chOff x="0" y="0"/>
          <a:chExt cx="0" cy="0"/>
        </a:xfrm>
      </p:grpSpPr>
      <p:sp>
        <p:nvSpPr>
          <p:cNvPr id="407" name="Google Shape;407;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08" name="Google Shape;408;p43"/>
          <p:cNvSpPr txBox="1"/>
          <p:nvPr/>
        </p:nvSpPr>
        <p:spPr>
          <a:xfrm>
            <a:off x="152400" y="76200"/>
            <a:ext cx="8153400" cy="4000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1.13:</a:t>
            </a:r>
            <a:r>
              <a:rPr b="1" i="1" lang="en-US" sz="2000" u="none">
                <a:solidFill>
                  <a:srgbClr val="0000CC"/>
                </a:solidFill>
                <a:latin typeface="Times"/>
                <a:ea typeface="Times"/>
                <a:cs typeface="Times"/>
                <a:sym typeface="Times"/>
              </a:rPr>
              <a:t> </a:t>
            </a:r>
            <a:r>
              <a:rPr b="1" i="1" lang="en-US" sz="2000" u="none">
                <a:solidFill>
                  <a:schemeClr val="dk1"/>
                </a:solidFill>
                <a:latin typeface="Times"/>
                <a:ea typeface="Times"/>
                <a:cs typeface="Times"/>
                <a:sym typeface="Times"/>
              </a:rPr>
              <a:t>A circuit-switched network</a:t>
            </a:r>
            <a:endParaRPr/>
          </a:p>
        </p:txBody>
      </p:sp>
      <p:pic>
        <p:nvPicPr>
          <p:cNvPr id="409" name="Google Shape;409;p43"/>
          <p:cNvPicPr preferRelativeResize="0"/>
          <p:nvPr/>
        </p:nvPicPr>
        <p:blipFill rotWithShape="1">
          <a:blip r:embed="rId3">
            <a:alphaModFix/>
          </a:blip>
          <a:srcRect b="0" l="0" r="0" t="0"/>
          <a:stretch/>
        </p:blipFill>
        <p:spPr>
          <a:xfrm>
            <a:off x="6324600" y="2514600"/>
            <a:ext cx="2533650" cy="2298700"/>
          </a:xfrm>
          <a:prstGeom prst="rect">
            <a:avLst/>
          </a:prstGeom>
          <a:noFill/>
          <a:ln>
            <a:noFill/>
          </a:ln>
        </p:spPr>
      </p:pic>
      <p:pic>
        <p:nvPicPr>
          <p:cNvPr id="410" name="Google Shape;410;p43"/>
          <p:cNvPicPr preferRelativeResize="0"/>
          <p:nvPr/>
        </p:nvPicPr>
        <p:blipFill rotWithShape="1">
          <a:blip r:embed="rId4">
            <a:alphaModFix/>
          </a:blip>
          <a:srcRect b="0" l="0" r="0" t="0"/>
          <a:stretch/>
        </p:blipFill>
        <p:spPr>
          <a:xfrm>
            <a:off x="2816225" y="3609975"/>
            <a:ext cx="3571875" cy="107950"/>
          </a:xfrm>
          <a:prstGeom prst="rect">
            <a:avLst/>
          </a:prstGeom>
          <a:noFill/>
          <a:ln>
            <a:noFill/>
          </a:ln>
        </p:spPr>
      </p:pic>
      <p:pic>
        <p:nvPicPr>
          <p:cNvPr id="411" name="Google Shape;411;p43"/>
          <p:cNvPicPr preferRelativeResize="0"/>
          <p:nvPr/>
        </p:nvPicPr>
        <p:blipFill rotWithShape="1">
          <a:blip r:embed="rId5">
            <a:alphaModFix/>
          </a:blip>
          <a:srcRect b="0" l="0" r="0" t="0"/>
          <a:stretch/>
        </p:blipFill>
        <p:spPr>
          <a:xfrm>
            <a:off x="460375" y="2438400"/>
            <a:ext cx="2435225" cy="2298700"/>
          </a:xfrm>
          <a:prstGeom prst="rect">
            <a:avLst/>
          </a:prstGeom>
          <a:noFill/>
          <a:ln>
            <a:noFill/>
          </a:ln>
        </p:spPr>
      </p:pic>
      <p:pic>
        <p:nvPicPr>
          <p:cNvPr id="412" name="Google Shape;412;p43"/>
          <p:cNvPicPr preferRelativeResize="0"/>
          <p:nvPr/>
        </p:nvPicPr>
        <p:blipFill rotWithShape="1">
          <a:blip r:embed="rId6">
            <a:alphaModFix/>
          </a:blip>
          <a:srcRect b="0" l="0" r="0" t="0"/>
          <a:stretch/>
        </p:blipFill>
        <p:spPr>
          <a:xfrm>
            <a:off x="3084512" y="1700212"/>
            <a:ext cx="3036887" cy="82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822"/>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19" name="Google Shape;419;p44"/>
          <p:cNvSpPr txBox="1"/>
          <p:nvPr/>
        </p:nvSpPr>
        <p:spPr>
          <a:xfrm>
            <a:off x="152400" y="76200"/>
            <a:ext cx="8153400" cy="5238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1.14: </a:t>
            </a:r>
            <a:r>
              <a:rPr b="1" i="1" lang="en-US" sz="2800" u="none">
                <a:solidFill>
                  <a:schemeClr val="dk1"/>
                </a:solidFill>
                <a:latin typeface="Times"/>
                <a:ea typeface="Times"/>
                <a:cs typeface="Times"/>
                <a:sym typeface="Times"/>
              </a:rPr>
              <a:t>A packet-switched network</a:t>
            </a:r>
            <a:endParaRPr/>
          </a:p>
        </p:txBody>
      </p:sp>
      <p:pic>
        <p:nvPicPr>
          <p:cNvPr id="420" name="Google Shape;420;p44"/>
          <p:cNvPicPr preferRelativeResize="0"/>
          <p:nvPr/>
        </p:nvPicPr>
        <p:blipFill rotWithShape="1">
          <a:blip r:embed="rId3">
            <a:alphaModFix/>
          </a:blip>
          <a:srcRect b="0" l="0" r="0" t="0"/>
          <a:stretch/>
        </p:blipFill>
        <p:spPr>
          <a:xfrm>
            <a:off x="457200" y="2863850"/>
            <a:ext cx="2693987" cy="2317750"/>
          </a:xfrm>
          <a:prstGeom prst="rect">
            <a:avLst/>
          </a:prstGeom>
          <a:noFill/>
          <a:ln>
            <a:noFill/>
          </a:ln>
        </p:spPr>
      </p:pic>
      <p:pic>
        <p:nvPicPr>
          <p:cNvPr id="421" name="Google Shape;421;p44"/>
          <p:cNvPicPr preferRelativeResize="0"/>
          <p:nvPr/>
        </p:nvPicPr>
        <p:blipFill rotWithShape="1">
          <a:blip r:embed="rId4">
            <a:alphaModFix/>
          </a:blip>
          <a:srcRect b="0" l="0" r="0" t="0"/>
          <a:stretch/>
        </p:blipFill>
        <p:spPr>
          <a:xfrm>
            <a:off x="5867400" y="2863850"/>
            <a:ext cx="2633662" cy="2317750"/>
          </a:xfrm>
          <a:prstGeom prst="rect">
            <a:avLst/>
          </a:prstGeom>
          <a:noFill/>
          <a:ln>
            <a:noFill/>
          </a:ln>
        </p:spPr>
      </p:pic>
      <p:pic>
        <p:nvPicPr>
          <p:cNvPr id="422" name="Google Shape;422;p44"/>
          <p:cNvPicPr preferRelativeResize="0"/>
          <p:nvPr/>
        </p:nvPicPr>
        <p:blipFill rotWithShape="1">
          <a:blip r:embed="rId5">
            <a:alphaModFix/>
          </a:blip>
          <a:srcRect b="0" l="0" r="0" t="0"/>
          <a:stretch/>
        </p:blipFill>
        <p:spPr>
          <a:xfrm>
            <a:off x="2667000" y="3968750"/>
            <a:ext cx="3671887" cy="107950"/>
          </a:xfrm>
          <a:prstGeom prst="rect">
            <a:avLst/>
          </a:prstGeom>
          <a:noFill/>
          <a:ln>
            <a:noFill/>
          </a:ln>
        </p:spPr>
      </p:pic>
      <p:pic>
        <p:nvPicPr>
          <p:cNvPr id="423" name="Google Shape;423;p44"/>
          <p:cNvPicPr preferRelativeResize="0"/>
          <p:nvPr/>
        </p:nvPicPr>
        <p:blipFill rotWithShape="1">
          <a:blip r:embed="rId6">
            <a:alphaModFix/>
          </a:blip>
          <a:srcRect b="0" l="0" r="0" t="0"/>
          <a:stretch/>
        </p:blipFill>
        <p:spPr>
          <a:xfrm>
            <a:off x="2938462" y="1693862"/>
            <a:ext cx="3005137" cy="82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822"/>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0" name="Google Shape;110;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1" name="Google Shape;111;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2" name="Google Shape;112;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1066800" y="-76200"/>
            <a:ext cx="4673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 Objective</a:t>
            </a:r>
            <a:endParaRPr/>
          </a:p>
        </p:txBody>
      </p:sp>
      <p:sp>
        <p:nvSpPr>
          <p:cNvPr id="117" name="Google Shape;117;p18"/>
          <p:cNvSpPr txBox="1"/>
          <p:nvPr/>
        </p:nvSpPr>
        <p:spPr>
          <a:xfrm>
            <a:off x="152400" y="1447800"/>
            <a:ext cx="8991600" cy="60166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18" name="Google Shape;118;p18"/>
          <p:cNvSpPr txBox="1"/>
          <p:nvPr/>
        </p:nvSpPr>
        <p:spPr>
          <a:xfrm>
            <a:off x="152400" y="990600"/>
            <a:ext cx="8229600" cy="5638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chemeClr val="dk1"/>
                </a:solidFill>
                <a:latin typeface="Times New Roman"/>
                <a:ea typeface="Times New Roman"/>
                <a:cs typeface="Times New Roman"/>
                <a:sym typeface="Times New Roman"/>
              </a:rPr>
              <a:t>The first section introduces data communications and defines their components and the types of data exchanged. It also shows how different types of data are represented and how data is flowed through the network.</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chemeClr val="dk1"/>
                </a:solidFill>
                <a:latin typeface="Times New Roman"/>
                <a:ea typeface="Times New Roman"/>
                <a:cs typeface="Times New Roman"/>
                <a:sym typeface="Times New Roman"/>
              </a:rPr>
              <a:t>The second section introduces networks and defines their criteria and structures. It introduces four different network topologies that are encountered throughout the book.</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chemeClr val="dk1"/>
                </a:solidFill>
                <a:latin typeface="Times New Roman"/>
                <a:ea typeface="Times New Roman"/>
                <a:cs typeface="Times New Roman"/>
                <a:sym typeface="Times New Roman"/>
              </a:rPr>
              <a:t>The third section discusses different types of networks: LANs, WANs, and internetworks (internets). It also introduces the Internet, the largest internet in the world. The concept of switching is also introduced in this section to show how small networks can be combined to create larger ones.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 calcmode="lin" valueType="num">
                                      <p:cBhvr additive="base">
                                        <p:cTn dur="500"/>
                                        <p:tgtEl>
                                          <p:spTgt spid="11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1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 calcmode="lin" valueType="num">
                                      <p:cBhvr additive="base">
                                        <p:cTn dur="500"/>
                                        <p:tgtEl>
                                          <p:spTgt spid="11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18">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 calcmode="lin" valueType="num">
                                      <p:cBhvr additive="base">
                                        <p:cTn dur="500"/>
                                        <p:tgtEl>
                                          <p:spTgt spid="118">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18">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30" name="Google Shape;430;p4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1" name="Google Shape;431;p4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2" name="Google Shape;432;p4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3" name="Google Shape;433;p4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4" name="Google Shape;434;p4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5" name="Google Shape;435;p4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6" name="Google Shape;436;p4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7" name="Google Shape;437;p45"/>
          <p:cNvSpPr txBox="1"/>
          <p:nvPr/>
        </p:nvSpPr>
        <p:spPr>
          <a:xfrm>
            <a:off x="1143000" y="0"/>
            <a:ext cx="36210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1.3.4 The Internet</a:t>
            </a:r>
            <a:endParaRPr/>
          </a:p>
        </p:txBody>
      </p:sp>
      <p:sp>
        <p:nvSpPr>
          <p:cNvPr id="438" name="Google Shape;438;p45"/>
          <p:cNvSpPr txBox="1"/>
          <p:nvPr/>
        </p:nvSpPr>
        <p:spPr>
          <a:xfrm>
            <a:off x="381000" y="1293812"/>
            <a:ext cx="7924800" cy="3108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As we discussed before, an internet (note the lowercase i) is two or more networks that can communicate with each other. The most notable internet is called the Internet (uppercase I ), and is composed of thousands of interconnected networks. Figure 1.15 shows a conceptual (not geographical) view of the Internet.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45" name="Google Shape;445;p46"/>
          <p:cNvSpPr txBox="1"/>
          <p:nvPr/>
        </p:nvSpPr>
        <p:spPr>
          <a:xfrm>
            <a:off x="152400" y="76200"/>
            <a:ext cx="8153400" cy="5238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1.15: </a:t>
            </a:r>
            <a:r>
              <a:rPr b="1" i="1" lang="en-US" sz="2800" u="none">
                <a:solidFill>
                  <a:schemeClr val="dk1"/>
                </a:solidFill>
                <a:latin typeface="Times"/>
                <a:ea typeface="Times"/>
                <a:cs typeface="Times"/>
                <a:sym typeface="Times"/>
              </a:rPr>
              <a:t>The Internet today</a:t>
            </a:r>
            <a:endParaRPr/>
          </a:p>
        </p:txBody>
      </p:sp>
      <p:pic>
        <p:nvPicPr>
          <p:cNvPr id="446" name="Google Shape;446;p46"/>
          <p:cNvPicPr preferRelativeResize="0"/>
          <p:nvPr/>
        </p:nvPicPr>
        <p:blipFill rotWithShape="1">
          <a:blip r:embed="rId3">
            <a:alphaModFix/>
          </a:blip>
          <a:srcRect b="0" l="0" r="0" t="0"/>
          <a:stretch/>
        </p:blipFill>
        <p:spPr>
          <a:xfrm>
            <a:off x="2090737" y="2971800"/>
            <a:ext cx="4994275" cy="1165225"/>
          </a:xfrm>
          <a:prstGeom prst="rect">
            <a:avLst/>
          </a:prstGeom>
          <a:noFill/>
          <a:ln>
            <a:noFill/>
          </a:ln>
        </p:spPr>
      </p:pic>
      <p:pic>
        <p:nvPicPr>
          <p:cNvPr id="447" name="Google Shape;447;p46"/>
          <p:cNvPicPr preferRelativeResize="0"/>
          <p:nvPr/>
        </p:nvPicPr>
        <p:blipFill rotWithShape="1">
          <a:blip r:embed="rId4">
            <a:alphaModFix/>
          </a:blip>
          <a:srcRect b="0" l="0" r="0" t="0"/>
          <a:stretch/>
        </p:blipFill>
        <p:spPr>
          <a:xfrm>
            <a:off x="3151187" y="2452687"/>
            <a:ext cx="3554412" cy="1128712"/>
          </a:xfrm>
          <a:prstGeom prst="rect">
            <a:avLst/>
          </a:prstGeom>
          <a:noFill/>
          <a:ln>
            <a:noFill/>
          </a:ln>
        </p:spPr>
      </p:pic>
      <p:pic>
        <p:nvPicPr>
          <p:cNvPr id="448" name="Google Shape;448;p46"/>
          <p:cNvPicPr preferRelativeResize="0"/>
          <p:nvPr/>
        </p:nvPicPr>
        <p:blipFill rotWithShape="1">
          <a:blip r:embed="rId5">
            <a:alphaModFix/>
          </a:blip>
          <a:srcRect b="0" l="0" r="0" t="0"/>
          <a:stretch/>
        </p:blipFill>
        <p:spPr>
          <a:xfrm>
            <a:off x="1116012" y="3883025"/>
            <a:ext cx="5813425" cy="917575"/>
          </a:xfrm>
          <a:prstGeom prst="rect">
            <a:avLst/>
          </a:prstGeom>
          <a:noFill/>
          <a:ln>
            <a:noFill/>
          </a:ln>
        </p:spPr>
      </p:pic>
      <p:pic>
        <p:nvPicPr>
          <p:cNvPr id="449" name="Google Shape;449;p46"/>
          <p:cNvPicPr preferRelativeResize="0"/>
          <p:nvPr/>
        </p:nvPicPr>
        <p:blipFill rotWithShape="1">
          <a:blip r:embed="rId6">
            <a:alphaModFix/>
          </a:blip>
          <a:srcRect b="0" l="0" r="0" t="0"/>
          <a:stretch/>
        </p:blipFill>
        <p:spPr>
          <a:xfrm>
            <a:off x="152400" y="4495800"/>
            <a:ext cx="8215312" cy="1436687"/>
          </a:xfrm>
          <a:prstGeom prst="rect">
            <a:avLst/>
          </a:prstGeom>
          <a:noFill/>
          <a:ln>
            <a:noFill/>
          </a:ln>
        </p:spPr>
      </p:pic>
      <p:pic>
        <p:nvPicPr>
          <p:cNvPr id="450" name="Google Shape;450;p46"/>
          <p:cNvPicPr preferRelativeResize="0"/>
          <p:nvPr/>
        </p:nvPicPr>
        <p:blipFill rotWithShape="1">
          <a:blip r:embed="rId7">
            <a:alphaModFix/>
          </a:blip>
          <a:srcRect b="0" l="0" r="0" t="0"/>
          <a:stretch/>
        </p:blipFill>
        <p:spPr>
          <a:xfrm>
            <a:off x="2009775" y="1122362"/>
            <a:ext cx="5991225" cy="1392237"/>
          </a:xfrm>
          <a:prstGeom prst="rect">
            <a:avLst/>
          </a:prstGeom>
          <a:noFill/>
          <a:ln>
            <a:noFill/>
          </a:ln>
        </p:spPr>
      </p:pic>
      <p:pic>
        <p:nvPicPr>
          <p:cNvPr id="451" name="Google Shape;451;p46"/>
          <p:cNvPicPr preferRelativeResize="0"/>
          <p:nvPr/>
        </p:nvPicPr>
        <p:blipFill rotWithShape="1">
          <a:blip r:embed="rId8">
            <a:alphaModFix/>
          </a:blip>
          <a:srcRect b="0" l="0" r="0" t="0"/>
          <a:stretch/>
        </p:blipFill>
        <p:spPr>
          <a:xfrm>
            <a:off x="76200" y="2133600"/>
            <a:ext cx="3276600" cy="2457450"/>
          </a:xfrm>
          <a:prstGeom prst="rect">
            <a:avLst/>
          </a:prstGeom>
          <a:noFill/>
          <a:ln>
            <a:noFill/>
          </a:ln>
        </p:spPr>
      </p:pic>
      <p:pic>
        <p:nvPicPr>
          <p:cNvPr id="452" name="Google Shape;452;p46"/>
          <p:cNvPicPr preferRelativeResize="0"/>
          <p:nvPr/>
        </p:nvPicPr>
        <p:blipFill rotWithShape="1">
          <a:blip r:embed="rId9">
            <a:alphaModFix/>
          </a:blip>
          <a:srcRect b="0" l="0" r="0" t="0"/>
          <a:stretch/>
        </p:blipFill>
        <p:spPr>
          <a:xfrm>
            <a:off x="6172200" y="2971800"/>
            <a:ext cx="2201862" cy="135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59" name="Google Shape;459;p4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0" name="Google Shape;460;p4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1" name="Google Shape;461;p4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2" name="Google Shape;462;p4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3" name="Google Shape;463;p4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4" name="Google Shape;464;p4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5" name="Google Shape;465;p4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66" name="Google Shape;466;p47"/>
          <p:cNvSpPr txBox="1"/>
          <p:nvPr/>
        </p:nvSpPr>
        <p:spPr>
          <a:xfrm>
            <a:off x="1143000" y="0"/>
            <a:ext cx="54641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1.3.5 Accessing the Internet</a:t>
            </a:r>
            <a:endParaRPr/>
          </a:p>
        </p:txBody>
      </p:sp>
      <p:sp>
        <p:nvSpPr>
          <p:cNvPr id="467" name="Google Shape;467;p47"/>
          <p:cNvSpPr txBox="1"/>
          <p:nvPr/>
        </p:nvSpPr>
        <p:spPr>
          <a:xfrm>
            <a:off x="381000" y="1293812"/>
            <a:ext cx="7924800" cy="35401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Internet today is an internetwork that allows any user to become part of it. The user, however, needs to be physically connected to an ISP. The physical connection is normally done through a point-to-point WAN. In this section, we briefly describe how this can happen, but we postpone the technical details of the connection until Chapters 14 and 16.</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74" name="Google Shape;474;p48"/>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5" name="Google Shape;475;p48"/>
          <p:cNvSpPr txBox="1"/>
          <p:nvPr/>
        </p:nvSpPr>
        <p:spPr>
          <a:xfrm>
            <a:off x="228600" y="406400"/>
            <a:ext cx="5151437"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1-4   INTERNET HISTORY</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476" name="Google Shape;476;p48"/>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77" name="Google Shape;477;p48"/>
          <p:cNvSpPr txBox="1"/>
          <p:nvPr/>
        </p:nvSpPr>
        <p:spPr>
          <a:xfrm>
            <a:off x="381000" y="1601787"/>
            <a:ext cx="8305800" cy="35385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Now that we have given an overview of the Internet and its protocol, let us give a brief history of the Internet. This brief history makes it clear how the Internet has evolved from a private network to a global one in less than forty years.</a:t>
            </a:r>
            <a:endParaRPr/>
          </a:p>
          <a:p>
            <a:pPr indent="0" lvl="0" marL="0" marR="0" rtl="0" algn="l">
              <a:lnSpc>
                <a:spcPct val="100000"/>
              </a:lnSpc>
              <a:spcBef>
                <a:spcPts val="0"/>
              </a:spcBef>
              <a:spcAft>
                <a:spcPts val="0"/>
              </a:spcAft>
              <a:buNone/>
            </a:pPr>
            <a:r>
              <a:t/>
            </a:r>
            <a:endParaRPr b="1" i="1" sz="3200" u="none">
              <a:solidFill>
                <a:schemeClr val="dk1"/>
              </a:solidFill>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84" name="Google Shape;484;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5" name="Google Shape;485;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6" name="Google Shape;486;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7" name="Google Shape;487;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8" name="Google Shape;488;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9" name="Google Shape;489;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0" name="Google Shape;490;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91" name="Google Shape;491;p49"/>
          <p:cNvSpPr txBox="1"/>
          <p:nvPr/>
        </p:nvSpPr>
        <p:spPr>
          <a:xfrm>
            <a:off x="1143000" y="0"/>
            <a:ext cx="391636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1.4.1  Early History</a:t>
            </a:r>
            <a:endParaRPr/>
          </a:p>
        </p:txBody>
      </p:sp>
      <p:sp>
        <p:nvSpPr>
          <p:cNvPr id="492" name="Google Shape;492;p49"/>
          <p:cNvSpPr txBox="1"/>
          <p:nvPr/>
        </p:nvSpPr>
        <p:spPr>
          <a:xfrm>
            <a:off x="381000" y="1293812"/>
            <a:ext cx="7924800" cy="4832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There were some communication networks, such as telegraph and telephone networks, before 1960. These networks were suitable for constant-rate communication at that time, which means that after a connection was made between two users, the encoded message (telegraphy) or voice (telephony) could be exchanged. A computer network, on the other hand, should be able to handle bursty data, which means data received at variable rates at different times. The world needed to wait for the packet-switched network to be invented.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sp>
        <p:nvSpPr>
          <p:cNvPr id="498" name="Google Shape;498;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499" name="Google Shape;499;p5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0" name="Google Shape;500;p5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1" name="Google Shape;501;p5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2" name="Google Shape;502;p5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3" name="Google Shape;503;p5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4" name="Google Shape;504;p5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5" name="Google Shape;505;p5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6" name="Google Shape;506;p50"/>
          <p:cNvSpPr txBox="1"/>
          <p:nvPr/>
        </p:nvSpPr>
        <p:spPr>
          <a:xfrm>
            <a:off x="1143000" y="0"/>
            <a:ext cx="50831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1.4.2 Birth of the Internet</a:t>
            </a:r>
            <a:endParaRPr/>
          </a:p>
        </p:txBody>
      </p:sp>
      <p:sp>
        <p:nvSpPr>
          <p:cNvPr id="507" name="Google Shape;507;p50"/>
          <p:cNvSpPr txBox="1"/>
          <p:nvPr/>
        </p:nvSpPr>
        <p:spPr>
          <a:xfrm>
            <a:off x="381000" y="1293812"/>
            <a:ext cx="7924800" cy="52625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1972, Vint Cerf and Bob Kahn, both of whom were part of the core ARPANET group, collaborated on what they called the Internetting Project. They wanted to link dissimilar networks so that a host on one network could communicate with a host on another. There were many problems to overcome: diverse packet sizes, diverse interfaces, and diverse transmission rates, as well as differing reliability requirements. Cerf and Kahn devised the idea of a device called a gateway to serve as the intermediary hardware to transfer data from one network to another.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514" name="Google Shape;514;p5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5" name="Google Shape;515;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6" name="Google Shape;516;p5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7" name="Google Shape;517;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8" name="Google Shape;518;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9" name="Google Shape;519;p5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0" name="Google Shape;520;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1" name="Google Shape;521;p51"/>
          <p:cNvSpPr txBox="1"/>
          <p:nvPr/>
        </p:nvSpPr>
        <p:spPr>
          <a:xfrm>
            <a:off x="1143000" y="0"/>
            <a:ext cx="40147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1.4.3 Internet Today</a:t>
            </a:r>
            <a:endParaRPr/>
          </a:p>
        </p:txBody>
      </p:sp>
      <p:sp>
        <p:nvSpPr>
          <p:cNvPr id="522" name="Google Shape;522;p51"/>
          <p:cNvSpPr txBox="1"/>
          <p:nvPr/>
        </p:nvSpPr>
        <p:spPr>
          <a:xfrm>
            <a:off x="381000" y="1293812"/>
            <a:ext cx="7924800" cy="22463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Today, we witness a rapid growth both in the infrastructure and new applications. The Internet today is a set of pier networks that provide services to the whole world. What has made the Internet so popular is the invention of new applications.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sp>
        <p:nvSpPr>
          <p:cNvPr id="528" name="Google Shape;528;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529" name="Google Shape;529;p52"/>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0" name="Google Shape;530;p52"/>
          <p:cNvSpPr txBox="1"/>
          <p:nvPr/>
        </p:nvSpPr>
        <p:spPr>
          <a:xfrm>
            <a:off x="228600" y="406400"/>
            <a:ext cx="827881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1-5   STANDARDS AND ADMINISTRATION</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531" name="Google Shape;531;p52"/>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32" name="Google Shape;532;p52"/>
          <p:cNvSpPr txBox="1"/>
          <p:nvPr/>
        </p:nvSpPr>
        <p:spPr>
          <a:xfrm>
            <a:off x="381000" y="1765300"/>
            <a:ext cx="8153400" cy="40322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the discussion of the Internet and its protocol, we often see a reference to a standard or an administration entity. In this section, we introduce these standards and administration entities for those readers that are not familiar with them; the section can be skipped if the reader is familiar with them.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539" name="Google Shape;539;p5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0" name="Google Shape;540;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1" name="Google Shape;541;p5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2" name="Google Shape;542;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3" name="Google Shape;543;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4" name="Google Shape;544;p5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5" name="Google Shape;545;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6" name="Google Shape;546;p53"/>
          <p:cNvSpPr txBox="1"/>
          <p:nvPr/>
        </p:nvSpPr>
        <p:spPr>
          <a:xfrm>
            <a:off x="1143000" y="0"/>
            <a:ext cx="4800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1.5.1 Internet Standards</a:t>
            </a:r>
            <a:endParaRPr/>
          </a:p>
        </p:txBody>
      </p:sp>
      <p:sp>
        <p:nvSpPr>
          <p:cNvPr id="547" name="Google Shape;547;p53"/>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An Internet standard is a thoroughly tested specification that is useful to and adhered to by those who work with the Internet. It is a formalized regulation that must be followed. There is a strict procedure by which a specification attains Internet standard status. A specification begins as an Internet draft. An Internet draft is a working document (a work in progress) with no official status and a six-month lifetime.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sp>
        <p:nvSpPr>
          <p:cNvPr id="553" name="Google Shape;553;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554" name="Google Shape;554;p54"/>
          <p:cNvSpPr txBox="1"/>
          <p:nvPr/>
        </p:nvSpPr>
        <p:spPr>
          <a:xfrm>
            <a:off x="152400" y="76200"/>
            <a:ext cx="81534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1.16:  </a:t>
            </a:r>
            <a:r>
              <a:rPr b="1" i="1" lang="en-US" sz="2000" u="none">
                <a:solidFill>
                  <a:schemeClr val="dk1"/>
                </a:solidFill>
                <a:latin typeface="Times"/>
                <a:ea typeface="Times"/>
                <a:cs typeface="Times"/>
                <a:sym typeface="Times"/>
              </a:rPr>
              <a:t>Maturity levels of an RFC</a:t>
            </a:r>
            <a:endParaRPr/>
          </a:p>
        </p:txBody>
      </p:sp>
      <p:pic>
        <p:nvPicPr>
          <p:cNvPr id="555" name="Google Shape;555;p54"/>
          <p:cNvPicPr preferRelativeResize="0"/>
          <p:nvPr/>
        </p:nvPicPr>
        <p:blipFill rotWithShape="1">
          <a:blip r:embed="rId3">
            <a:alphaModFix/>
          </a:blip>
          <a:srcRect b="0" l="0" r="0" t="0"/>
          <a:stretch/>
        </p:blipFill>
        <p:spPr>
          <a:xfrm>
            <a:off x="512762" y="1524000"/>
            <a:ext cx="8021637" cy="414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2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5" name="Google Shape;125;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6" name="Google Shape;126;p1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7" name="Google Shape;127;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8" name="Google Shape;128;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29" name="Google Shape;129;p1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0" name="Google Shape;130;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1" name="Google Shape;131;p19"/>
          <p:cNvSpPr txBox="1"/>
          <p:nvPr/>
        </p:nvSpPr>
        <p:spPr>
          <a:xfrm>
            <a:off x="1066800" y="-76200"/>
            <a:ext cx="73152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 Objective (</a:t>
            </a:r>
            <a:r>
              <a:rPr b="1" i="1" lang="en-US" sz="3600" u="none">
                <a:solidFill>
                  <a:srgbClr val="FF0000"/>
                </a:solidFill>
                <a:latin typeface="Arial"/>
                <a:ea typeface="Arial"/>
                <a:cs typeface="Arial"/>
                <a:sym typeface="Arial"/>
              </a:rPr>
              <a:t>continued</a:t>
            </a:r>
            <a:r>
              <a:rPr b="1" i="0" lang="en-US" sz="3600" u="none">
                <a:solidFill>
                  <a:srgbClr val="FF0000"/>
                </a:solidFill>
                <a:latin typeface="Arial"/>
                <a:ea typeface="Arial"/>
                <a:cs typeface="Arial"/>
                <a:sym typeface="Arial"/>
              </a:rPr>
              <a:t>)</a:t>
            </a:r>
            <a:endParaRPr/>
          </a:p>
        </p:txBody>
      </p:sp>
      <p:sp>
        <p:nvSpPr>
          <p:cNvPr id="132" name="Google Shape;132;p19"/>
          <p:cNvSpPr txBox="1"/>
          <p:nvPr/>
        </p:nvSpPr>
        <p:spPr>
          <a:xfrm>
            <a:off x="152400" y="1447800"/>
            <a:ext cx="8991600" cy="60166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33" name="Google Shape;133;p19"/>
          <p:cNvSpPr txBox="1"/>
          <p:nvPr/>
        </p:nvSpPr>
        <p:spPr>
          <a:xfrm>
            <a:off x="152400" y="990600"/>
            <a:ext cx="8229600" cy="3962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chemeClr val="dk1"/>
                </a:solidFill>
                <a:latin typeface="Times New Roman"/>
                <a:ea typeface="Times New Roman"/>
                <a:cs typeface="Times New Roman"/>
                <a:sym typeface="Times New Roman"/>
              </a:rPr>
              <a:t>The fourth section covers a brief history of the Internet. The section is divided into three eras: early history, the birth of the Internet, and the issues related to the Internet today. This section can be skipped if the reader is familiar with this history.</a:t>
            </a:r>
            <a:endParaRPr/>
          </a:p>
          <a:p>
            <a:pPr indent="-342900" lvl="0" marL="342900" marR="0" rtl="0" algn="just">
              <a:lnSpc>
                <a:spcPct val="100000"/>
              </a:lnSpc>
              <a:spcBef>
                <a:spcPts val="2400"/>
              </a:spcBef>
              <a:spcAft>
                <a:spcPts val="0"/>
              </a:spcAft>
              <a:buClr>
                <a:schemeClr val="folHlink"/>
              </a:buClr>
              <a:buSzPts val="2400"/>
              <a:buFont typeface="Noto Sans Symbols"/>
              <a:buChar char="❑"/>
            </a:pPr>
            <a:r>
              <a:rPr b="1" i="1" lang="en-US" sz="2400" u="none">
                <a:solidFill>
                  <a:schemeClr val="dk1"/>
                </a:solidFill>
                <a:latin typeface="Times New Roman"/>
                <a:ea typeface="Times New Roman"/>
                <a:cs typeface="Times New Roman"/>
                <a:sym typeface="Times New Roman"/>
              </a:rPr>
              <a:t>The fifth section covers standards and standards organizations. The section covers Internet standards and Internet administration. We refer to these standards and organizations throughout the book.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 calcmode="lin" valueType="num">
                                      <p:cBhvr additive="base">
                                        <p:cTn dur="500"/>
                                        <p:tgtEl>
                                          <p:spTgt spid="13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3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 calcmode="lin" valueType="num">
                                      <p:cBhvr additive="base">
                                        <p:cTn dur="500"/>
                                        <p:tgtEl>
                                          <p:spTgt spid="133">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33">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sp>
        <p:nvSpPr>
          <p:cNvPr id="561" name="Google Shape;561;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562" name="Google Shape;562;p55"/>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3" name="Google Shape;563;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4" name="Google Shape;564;p55"/>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5" name="Google Shape;565;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6" name="Google Shape;566;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7" name="Google Shape;567;p55"/>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8" name="Google Shape;568;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9" name="Google Shape;569;p55"/>
          <p:cNvSpPr txBox="1"/>
          <p:nvPr/>
        </p:nvSpPr>
        <p:spPr>
          <a:xfrm>
            <a:off x="1143000" y="0"/>
            <a:ext cx="58483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1.5.2  Internet Administration</a:t>
            </a:r>
            <a:endParaRPr/>
          </a:p>
        </p:txBody>
      </p:sp>
      <p:sp>
        <p:nvSpPr>
          <p:cNvPr id="570" name="Google Shape;570;p55"/>
          <p:cNvSpPr txBox="1"/>
          <p:nvPr/>
        </p:nvSpPr>
        <p:spPr>
          <a:xfrm>
            <a:off x="381000" y="1293812"/>
            <a:ext cx="7924800" cy="35401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Internet, with its roots primarily in the research domain, has evolved and gained a broader user base with significant commercial activity. Various groups that coordinate Internet issues have guided this growth and development. Appendix G gives the addresses, e-mail addresses, and telephone numbers for some of these groups. Figure 1.17 shows the general organization of Internet administration.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577" name="Google Shape;577;p56"/>
          <p:cNvSpPr txBox="1"/>
          <p:nvPr/>
        </p:nvSpPr>
        <p:spPr>
          <a:xfrm>
            <a:off x="152400" y="76200"/>
            <a:ext cx="81534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1.17:  </a:t>
            </a:r>
            <a:r>
              <a:rPr b="1" i="1" lang="en-US" sz="2000" u="none">
                <a:solidFill>
                  <a:schemeClr val="dk1"/>
                </a:solidFill>
                <a:latin typeface="Times"/>
                <a:ea typeface="Times"/>
                <a:cs typeface="Times"/>
                <a:sym typeface="Times"/>
              </a:rPr>
              <a:t>Internet  administration</a:t>
            </a:r>
            <a:endParaRPr/>
          </a:p>
        </p:txBody>
      </p:sp>
      <p:pic>
        <p:nvPicPr>
          <p:cNvPr id="578" name="Google Shape;578;p56"/>
          <p:cNvPicPr preferRelativeResize="0"/>
          <p:nvPr/>
        </p:nvPicPr>
        <p:blipFill rotWithShape="1">
          <a:blip r:embed="rId3">
            <a:alphaModFix/>
          </a:blip>
          <a:srcRect b="0" l="0" r="0" t="0"/>
          <a:stretch/>
        </p:blipFill>
        <p:spPr>
          <a:xfrm>
            <a:off x="838200" y="2057400"/>
            <a:ext cx="7291387" cy="317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2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140" name="Google Shape;140;p2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1" name="Google Shape;141;p20"/>
          <p:cNvSpPr txBox="1"/>
          <p:nvPr/>
        </p:nvSpPr>
        <p:spPr>
          <a:xfrm>
            <a:off x="228600" y="406400"/>
            <a:ext cx="6207125"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1-1   DATA COMMUNICATIONS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42" name="Google Shape;142;p2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3" name="Google Shape;143;p20"/>
          <p:cNvSpPr txBox="1"/>
          <p:nvPr/>
        </p:nvSpPr>
        <p:spPr>
          <a:xfrm>
            <a:off x="381000" y="1658937"/>
            <a:ext cx="8077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When we communicate, we are sharing information. This sharing can be local or remote. The term telecommunication, which includes telephony, telegraph, and television, means communication at a distance. </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	Data communications are the exchange of data between two devices via some form of transmission media.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150" name="Google Shape;150;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1" name="Google Shape;151;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2" name="Google Shape;152;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3" name="Google Shape;153;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4" name="Google Shape;154;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5" name="Google Shape;155;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6" name="Google Shape;156;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7" name="Google Shape;157;p21"/>
          <p:cNvSpPr txBox="1"/>
          <p:nvPr/>
        </p:nvSpPr>
        <p:spPr>
          <a:xfrm>
            <a:off x="1143000" y="0"/>
            <a:ext cx="36083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1.1.1 Components</a:t>
            </a:r>
            <a:endParaRPr/>
          </a:p>
        </p:txBody>
      </p:sp>
      <p:sp>
        <p:nvSpPr>
          <p:cNvPr id="158" name="Google Shape;158;p21"/>
          <p:cNvSpPr txBox="1"/>
          <p:nvPr/>
        </p:nvSpPr>
        <p:spPr>
          <a:xfrm>
            <a:off x="381000" y="1293812"/>
            <a:ext cx="7924800" cy="9540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 data communications system has five components (see Figure 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165" name="Google Shape;165;p22"/>
          <p:cNvSpPr txBox="1"/>
          <p:nvPr/>
        </p:nvSpPr>
        <p:spPr>
          <a:xfrm>
            <a:off x="152400" y="76200"/>
            <a:ext cx="8991600" cy="461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Times"/>
              <a:buNone/>
            </a:pPr>
            <a:r>
              <a:rPr b="1" i="1" lang="en-US" sz="2400" u="none">
                <a:solidFill>
                  <a:srgbClr val="FF0000"/>
                </a:solidFill>
                <a:latin typeface="Times"/>
                <a:ea typeface="Times"/>
                <a:cs typeface="Times"/>
                <a:sym typeface="Times"/>
              </a:rPr>
              <a:t>Figure 1.1</a:t>
            </a:r>
            <a:r>
              <a:rPr b="1" i="1" lang="en-US" sz="2000" u="none">
                <a:solidFill>
                  <a:srgbClr val="0000CC"/>
                </a:solidFill>
                <a:latin typeface="Times"/>
                <a:ea typeface="Times"/>
                <a:cs typeface="Times"/>
                <a:sym typeface="Times"/>
              </a:rPr>
              <a:t>: </a:t>
            </a:r>
            <a:r>
              <a:rPr b="1" i="1" lang="en-US" sz="2000" u="none">
                <a:solidFill>
                  <a:schemeClr val="lt2"/>
                </a:solidFill>
                <a:latin typeface="Times"/>
                <a:ea typeface="Times"/>
                <a:cs typeface="Times"/>
                <a:sym typeface="Times"/>
              </a:rPr>
              <a:t> Five components of data communication </a:t>
            </a:r>
            <a:endParaRPr/>
          </a:p>
        </p:txBody>
      </p:sp>
      <p:pic>
        <p:nvPicPr>
          <p:cNvPr id="166" name="Google Shape;166;p22"/>
          <p:cNvPicPr preferRelativeResize="0"/>
          <p:nvPr/>
        </p:nvPicPr>
        <p:blipFill rotWithShape="1">
          <a:blip r:embed="rId3">
            <a:alphaModFix/>
          </a:blip>
          <a:srcRect b="0" l="0" r="0" t="0"/>
          <a:stretch/>
        </p:blipFill>
        <p:spPr>
          <a:xfrm>
            <a:off x="723900" y="1909762"/>
            <a:ext cx="2216150" cy="1544637"/>
          </a:xfrm>
          <a:prstGeom prst="rect">
            <a:avLst/>
          </a:prstGeom>
          <a:noFill/>
          <a:ln>
            <a:noFill/>
          </a:ln>
        </p:spPr>
      </p:pic>
      <p:pic>
        <p:nvPicPr>
          <p:cNvPr id="167" name="Google Shape;167;p22"/>
          <p:cNvPicPr preferRelativeResize="0"/>
          <p:nvPr/>
        </p:nvPicPr>
        <p:blipFill rotWithShape="1">
          <a:blip r:embed="rId4">
            <a:alphaModFix/>
          </a:blip>
          <a:srcRect b="0" l="0" r="0" t="0"/>
          <a:stretch/>
        </p:blipFill>
        <p:spPr>
          <a:xfrm>
            <a:off x="5827712" y="1909762"/>
            <a:ext cx="2224087" cy="1544637"/>
          </a:xfrm>
          <a:prstGeom prst="rect">
            <a:avLst/>
          </a:prstGeom>
          <a:noFill/>
          <a:ln>
            <a:noFill/>
          </a:ln>
        </p:spPr>
      </p:pic>
      <p:pic>
        <p:nvPicPr>
          <p:cNvPr id="168" name="Google Shape;168;p22"/>
          <p:cNvPicPr preferRelativeResize="0"/>
          <p:nvPr/>
        </p:nvPicPr>
        <p:blipFill rotWithShape="1">
          <a:blip r:embed="rId5">
            <a:alphaModFix/>
          </a:blip>
          <a:srcRect b="0" l="0" r="0" t="0"/>
          <a:stretch/>
        </p:blipFill>
        <p:spPr>
          <a:xfrm>
            <a:off x="2619375" y="3606800"/>
            <a:ext cx="3051175" cy="889000"/>
          </a:xfrm>
          <a:prstGeom prst="rect">
            <a:avLst/>
          </a:prstGeom>
          <a:noFill/>
          <a:ln>
            <a:noFill/>
          </a:ln>
        </p:spPr>
      </p:pic>
      <p:pic>
        <p:nvPicPr>
          <p:cNvPr id="169" name="Google Shape;169;p22"/>
          <p:cNvPicPr preferRelativeResize="0"/>
          <p:nvPr/>
        </p:nvPicPr>
        <p:blipFill rotWithShape="1">
          <a:blip r:embed="rId6">
            <a:alphaModFix/>
          </a:blip>
          <a:srcRect b="0" l="0" r="0" t="0"/>
          <a:stretch/>
        </p:blipFill>
        <p:spPr>
          <a:xfrm>
            <a:off x="7167562" y="4343400"/>
            <a:ext cx="1290637" cy="817562"/>
          </a:xfrm>
          <a:prstGeom prst="rect">
            <a:avLst/>
          </a:prstGeom>
          <a:noFill/>
          <a:ln>
            <a:noFill/>
          </a:ln>
        </p:spPr>
      </p:pic>
      <p:pic>
        <p:nvPicPr>
          <p:cNvPr id="170" name="Google Shape;170;p22"/>
          <p:cNvPicPr preferRelativeResize="0"/>
          <p:nvPr/>
        </p:nvPicPr>
        <p:blipFill rotWithShape="1">
          <a:blip r:embed="rId7">
            <a:alphaModFix/>
          </a:blip>
          <a:srcRect b="0" l="0" r="0" t="0"/>
          <a:stretch/>
        </p:blipFill>
        <p:spPr>
          <a:xfrm>
            <a:off x="1122362" y="4754562"/>
            <a:ext cx="6045200" cy="427037"/>
          </a:xfrm>
          <a:prstGeom prst="rect">
            <a:avLst/>
          </a:prstGeom>
          <a:noFill/>
          <a:ln>
            <a:noFill/>
          </a:ln>
        </p:spPr>
      </p:pic>
      <p:pic>
        <p:nvPicPr>
          <p:cNvPr id="171" name="Google Shape;171;p22"/>
          <p:cNvPicPr preferRelativeResize="0"/>
          <p:nvPr/>
        </p:nvPicPr>
        <p:blipFill rotWithShape="1">
          <a:blip r:embed="rId8">
            <a:alphaModFix/>
          </a:blip>
          <a:srcRect b="0" l="0" r="0" t="0"/>
          <a:stretch/>
        </p:blipFill>
        <p:spPr>
          <a:xfrm>
            <a:off x="533400" y="4343400"/>
            <a:ext cx="1290637" cy="8175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2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2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178" name="Google Shape;178;p2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79" name="Google Shape;179;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0" name="Google Shape;180;p2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1" name="Google Shape;181;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2" name="Google Shape;182;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3" name="Google Shape;183;p2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4" name="Google Shape;184;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5" name="Google Shape;185;p23"/>
          <p:cNvSpPr txBox="1"/>
          <p:nvPr/>
        </p:nvSpPr>
        <p:spPr>
          <a:xfrm>
            <a:off x="1143000" y="0"/>
            <a:ext cx="51339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1.1.2 Data Representation</a:t>
            </a:r>
            <a:endParaRPr/>
          </a:p>
        </p:txBody>
      </p:sp>
      <p:sp>
        <p:nvSpPr>
          <p:cNvPr id="186" name="Google Shape;186;p23"/>
          <p:cNvSpPr txBox="1"/>
          <p:nvPr/>
        </p:nvSpPr>
        <p:spPr>
          <a:xfrm>
            <a:off x="381000" y="1293812"/>
            <a:ext cx="7924800" cy="9540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Information today comes in different forms such as text, numbers, images, audio, and video.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fld id="{00000000-1234-1234-1234-123412341234}" type="slidenum">
              <a:rPr b="1" i="0" lang="en-US" sz="1200" u="none">
                <a:solidFill>
                  <a:schemeClr val="dk1"/>
                </a:solidFill>
                <a:latin typeface="Arial"/>
                <a:ea typeface="Arial"/>
                <a:cs typeface="Arial"/>
                <a:sym typeface="Arial"/>
              </a:rPr>
              <a:t>‹#›</a:t>
            </a:fld>
            <a:endParaRPr/>
          </a:p>
        </p:txBody>
      </p:sp>
      <p:sp>
        <p:nvSpPr>
          <p:cNvPr id="193" name="Google Shape;193;p2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4" name="Google Shape;194;p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5" name="Google Shape;195;p2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6" name="Google Shape;196;p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7" name="Google Shape;197;p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8" name="Google Shape;198;p2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99" name="Google Shape;199;p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0" name="Google Shape;200;p24"/>
          <p:cNvSpPr txBox="1"/>
          <p:nvPr/>
        </p:nvSpPr>
        <p:spPr>
          <a:xfrm>
            <a:off x="1143000" y="0"/>
            <a:ext cx="3236912"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1.1.3 Data Flow</a:t>
            </a:r>
            <a:endParaRPr/>
          </a:p>
        </p:txBody>
      </p:sp>
      <p:sp>
        <p:nvSpPr>
          <p:cNvPr id="201" name="Google Shape;201;p24"/>
          <p:cNvSpPr txBox="1"/>
          <p:nvPr/>
        </p:nvSpPr>
        <p:spPr>
          <a:xfrm>
            <a:off x="381000" y="1293812"/>
            <a:ext cx="7924800" cy="9540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Communication between two devices can be simplex, half-duplex, or full-duplex as shown in Figure 1.2.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